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318" r:id="rId2"/>
    <p:sldId id="329" r:id="rId3"/>
    <p:sldId id="330" r:id="rId4"/>
    <p:sldId id="331" r:id="rId5"/>
    <p:sldId id="332" r:id="rId6"/>
    <p:sldId id="333" r:id="rId7"/>
    <p:sldId id="334" r:id="rId8"/>
    <p:sldId id="335" r:id="rId9"/>
    <p:sldId id="336" r:id="rId10"/>
    <p:sldId id="337" r:id="rId11"/>
    <p:sldId id="338" r:id="rId12"/>
  </p:sldIdLst>
  <p:sldSz cx="12188825"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037" autoAdjust="0"/>
  </p:normalViewPr>
  <p:slideViewPr>
    <p:cSldViewPr showGuides="1">
      <p:cViewPr varScale="1">
        <p:scale>
          <a:sx n="78" d="100"/>
          <a:sy n="78" d="100"/>
        </p:scale>
        <p:origin x="878" y="6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7/21/2018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7/21/2018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a:t>
            </a:fld>
            <a:endParaRPr lang="en-US"/>
          </a:p>
        </p:txBody>
      </p:sp>
    </p:spTree>
    <p:extLst>
      <p:ext uri="{BB962C8B-B14F-4D97-AF65-F5344CB8AC3E}">
        <p14:creationId xmlns:p14="http://schemas.microsoft.com/office/powerpoint/2010/main" val="694663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8. This bar graph is showing quarterly sales over the years for all records throughout the country. We can see that the fourth quarter has the most sales every year, while on an average 38% of the yearly sales happens in the fourth quarter. As visible, least sales occur in the first quarter and that is something to focus on.</a:t>
            </a:r>
          </a:p>
          <a:p>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9. Finally, Profit &amp; Loss frequency is shown by month of order date. The profit isn’t steady and is varying hugely every month. So, the accounting processes need to be improved for better representation.</a:t>
            </a:r>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I’m analyzing Sample superstore dataset. My objective is to do Sales and profit Analysis to determine, Segment and category wise regional performances that will help to derive areas of improvement and resource management for a superstore company.</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2</a:t>
            </a:fld>
            <a:endParaRPr lang="en-US"/>
          </a:p>
        </p:txBody>
      </p:sp>
    </p:spTree>
    <p:extLst>
      <p:ext uri="{BB962C8B-B14F-4D97-AF65-F5344CB8AC3E}">
        <p14:creationId xmlns:p14="http://schemas.microsoft.com/office/powerpoint/2010/main" val="121814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1. </a:t>
            </a:r>
            <a:r>
              <a:rPr lang="en-US" sz="1200" b="1" kern="1200" dirty="0">
                <a:solidFill>
                  <a:schemeClr val="tx1"/>
                </a:solidFill>
                <a:latin typeface="+mn-lt"/>
                <a:ea typeface="+mn-ea"/>
                <a:cs typeface="+mn-cs"/>
              </a:rPr>
              <a:t>First question arises after looking at the dataset is -- what are the total orders by states. So, I started with </a:t>
            </a:r>
            <a:r>
              <a:rPr lang="en-US" sz="1200" b="1" kern="1200" dirty="0">
                <a:solidFill>
                  <a:schemeClr val="tx1"/>
                </a:solidFill>
                <a:effectLst/>
                <a:latin typeface="+mn-lt"/>
                <a:ea typeface="+mn-ea"/>
                <a:cs typeface="+mn-cs"/>
              </a:rPr>
              <a:t>State and number of records on a map setting and ranked them by total number of records. As we see, California is at topmost with 2001 sales orders, then comes 2. New York, 3. Texas and others.</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3</a:t>
            </a:fld>
            <a:endParaRPr lang="en-US"/>
          </a:p>
        </p:txBody>
      </p:sp>
    </p:spTree>
    <p:extLst>
      <p:ext uri="{BB962C8B-B14F-4D97-AF65-F5344CB8AC3E}">
        <p14:creationId xmlns:p14="http://schemas.microsoft.com/office/powerpoint/2010/main" val="132544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a:t>
            </a:r>
            <a:r>
              <a:rPr lang="en-US" sz="1200" b="1" kern="1200" dirty="0">
                <a:solidFill>
                  <a:schemeClr val="tx1"/>
                </a:solidFill>
                <a:latin typeface="+mn-lt"/>
                <a:ea typeface="+mn-ea"/>
                <a:cs typeface="+mn-cs"/>
              </a:rPr>
              <a:t>Here</a:t>
            </a:r>
            <a:r>
              <a:rPr lang="en-US" sz="1200" b="1" kern="1200" dirty="0">
                <a:solidFill>
                  <a:schemeClr val="tx1"/>
                </a:solidFill>
                <a:effectLst/>
                <a:latin typeface="+mn-lt"/>
                <a:ea typeface="+mn-ea"/>
                <a:cs typeface="+mn-cs"/>
              </a:rPr>
              <a:t>, we have top ten states ranked by sales, total profit and profit per unit. As per the visual, Texas, Illinois, Philadelphia, Ohio and Florida are facing loss. Though Texas is 3</a:t>
            </a:r>
            <a:r>
              <a:rPr lang="en-US" sz="1200" b="1" kern="1200" baseline="30000" dirty="0">
                <a:solidFill>
                  <a:schemeClr val="tx1"/>
                </a:solidFill>
                <a:effectLst/>
                <a:latin typeface="+mn-lt"/>
                <a:ea typeface="+mn-ea"/>
                <a:cs typeface="+mn-cs"/>
              </a:rPr>
              <a:t>rd</a:t>
            </a:r>
            <a:r>
              <a:rPr lang="en-US" sz="1200" b="1" kern="1200" dirty="0">
                <a:solidFill>
                  <a:schemeClr val="tx1"/>
                </a:solidFill>
                <a:effectLst/>
                <a:latin typeface="+mn-lt"/>
                <a:ea typeface="+mn-ea"/>
                <a:cs typeface="+mn-cs"/>
              </a:rPr>
              <a:t> by sales, they’re having a loss of $25,729 , so more effort needs to be put into Texas’s performance.</a:t>
            </a:r>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4</a:t>
            </a:fld>
            <a:endParaRPr lang="en-US"/>
          </a:p>
        </p:txBody>
      </p:sp>
    </p:spTree>
    <p:extLst>
      <p:ext uri="{BB962C8B-B14F-4D97-AF65-F5344CB8AC3E}">
        <p14:creationId xmlns:p14="http://schemas.microsoft.com/office/powerpoint/2010/main" val="4120905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 </a:t>
            </a:r>
            <a:r>
              <a:rPr lang="en-US" sz="1200" b="1" kern="1200" dirty="0">
                <a:solidFill>
                  <a:schemeClr val="tx1"/>
                </a:solidFill>
                <a:effectLst/>
                <a:latin typeface="+mn-lt"/>
                <a:ea typeface="+mn-ea"/>
                <a:cs typeface="+mn-cs"/>
              </a:rPr>
              <a:t>Next comes, how the top ten states by sales are doing in different segment in their respective regions. As we can see, in general, most sales revenue is coming from the consumer segment except for Florida.  We can also see, few states have more revenue from consumer sales but revenue generated per unit is more from corporate sales.</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5</a:t>
            </a:fld>
            <a:endParaRPr lang="en-US"/>
          </a:p>
        </p:txBody>
      </p:sp>
    </p:spTree>
    <p:extLst>
      <p:ext uri="{BB962C8B-B14F-4D97-AF65-F5344CB8AC3E}">
        <p14:creationId xmlns:p14="http://schemas.microsoft.com/office/powerpoint/2010/main" val="3919554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4. This visualization is telling us about sales in different segment in the southern region states. </a:t>
            </a:r>
            <a:r>
              <a:rPr lang="en-US" sz="1200" b="1" kern="1200" dirty="0">
                <a:solidFill>
                  <a:schemeClr val="tx1"/>
                </a:solidFill>
                <a:effectLst/>
                <a:latin typeface="+mn-lt"/>
                <a:ea typeface="+mn-ea"/>
                <a:cs typeface="+mn-cs"/>
              </a:rPr>
              <a:t>Here, I found that Consumer Segment is mostly on the upper whisker in Box-whisker setting. In other words, Consumer segment is almost doing more than 50% of the business in the country.</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6</a:t>
            </a:fld>
            <a:endParaRPr lang="en-US"/>
          </a:p>
        </p:txBody>
      </p:sp>
    </p:spTree>
    <p:extLst>
      <p:ext uri="{BB962C8B-B14F-4D97-AF65-F5344CB8AC3E}">
        <p14:creationId xmlns:p14="http://schemas.microsoft.com/office/powerpoint/2010/main" val="3533316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5.</a:t>
            </a:r>
            <a:r>
              <a:rPr lang="en-US" sz="1200" b="1" kern="1200" dirty="0">
                <a:solidFill>
                  <a:schemeClr val="tx1"/>
                </a:solidFill>
                <a:effectLst/>
                <a:latin typeface="+mn-lt"/>
                <a:ea typeface="+mn-ea"/>
                <a:cs typeface="+mn-cs"/>
              </a:rPr>
              <a:t> To get a broader picture, let’s see segment wise distribution of Sales, quantity, profit and Discount in each region. As stacked bar is speaking for itself, Consumer segment is flourishing in all four measures in four regions with an exception of Profit measure in the Central region.</a:t>
            </a:r>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7</a:t>
            </a:fld>
            <a:endParaRPr lang="en-US"/>
          </a:p>
        </p:txBody>
      </p:sp>
    </p:spTree>
    <p:extLst>
      <p:ext uri="{BB962C8B-B14F-4D97-AF65-F5344CB8AC3E}">
        <p14:creationId xmlns:p14="http://schemas.microsoft.com/office/powerpoint/2010/main" val="2627000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6"/>
                </a:solidFill>
                <a:latin typeface="Lucida Console" panose="020B0609040504020204" pitchFamily="49" charset="0"/>
              </a:rPr>
              <a:t>6. </a:t>
            </a:r>
            <a:r>
              <a:rPr lang="en-US" sz="1200" b="1" kern="1200" dirty="0">
                <a:solidFill>
                  <a:schemeClr val="accent6"/>
                </a:solidFill>
                <a:effectLst/>
                <a:latin typeface="Lucida Console" panose="020B0609040504020204" pitchFamily="49" charset="0"/>
                <a:ea typeface="+mn-ea"/>
                <a:cs typeface="+mn-cs"/>
              </a:rPr>
              <a:t>Now let’s consider region wise profits in the technology category, here we see again that consumer segment is 1</a:t>
            </a:r>
            <a:r>
              <a:rPr lang="en-US" sz="1200" b="1" kern="1200" baseline="30000" dirty="0">
                <a:solidFill>
                  <a:schemeClr val="accent6"/>
                </a:solidFill>
                <a:effectLst/>
                <a:latin typeface="Lucida Console" panose="020B0609040504020204" pitchFamily="49" charset="0"/>
                <a:ea typeface="+mn-ea"/>
                <a:cs typeface="+mn-cs"/>
              </a:rPr>
              <a:t>st</a:t>
            </a:r>
            <a:r>
              <a:rPr lang="en-US" sz="1200" b="1" kern="1200" dirty="0">
                <a:solidFill>
                  <a:schemeClr val="accent6"/>
                </a:solidFill>
                <a:effectLst/>
                <a:latin typeface="Lucida Console" panose="020B0609040504020204" pitchFamily="49" charset="0"/>
                <a:ea typeface="+mn-ea"/>
                <a:cs typeface="+mn-cs"/>
              </a:rPr>
              <a:t> while corporate is making to 2</a:t>
            </a:r>
            <a:r>
              <a:rPr lang="en-US" sz="1200" b="1" kern="1200" baseline="30000" dirty="0">
                <a:solidFill>
                  <a:schemeClr val="accent6"/>
                </a:solidFill>
                <a:effectLst/>
                <a:latin typeface="Lucida Console" panose="020B0609040504020204" pitchFamily="49" charset="0"/>
                <a:ea typeface="+mn-ea"/>
                <a:cs typeface="+mn-cs"/>
              </a:rPr>
              <a:t>nd </a:t>
            </a:r>
            <a:r>
              <a:rPr lang="en-US" sz="1200" b="1" kern="1200" dirty="0">
                <a:solidFill>
                  <a:schemeClr val="accent6"/>
                </a:solidFill>
                <a:effectLst/>
                <a:latin typeface="Lucida Console" panose="020B0609040504020204" pitchFamily="49" charset="0"/>
                <a:ea typeface="+mn-ea"/>
                <a:cs typeface="+mn-cs"/>
              </a:rPr>
              <a:t>position. So, category is not playing much role in changing the general observation that consumer is most profitable and other segments need more attention .</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8</a:t>
            </a:fld>
            <a:endParaRPr lang="en-US"/>
          </a:p>
        </p:txBody>
      </p:sp>
    </p:spTree>
    <p:extLst>
      <p:ext uri="{BB962C8B-B14F-4D97-AF65-F5344CB8AC3E}">
        <p14:creationId xmlns:p14="http://schemas.microsoft.com/office/powerpoint/2010/main" val="4038074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accent6"/>
                </a:solidFill>
                <a:effectLst/>
                <a:latin typeface="Lucida Console" panose="020B0609040504020204" pitchFamily="49" charset="0"/>
                <a:ea typeface="+mn-ea"/>
                <a:cs typeface="+mn-cs"/>
              </a:rPr>
              <a:t>7. Sales &amp; Profit for each segment and category combination can be seen in this scatter plot. Here, the total sales are depicted by size of the circle and each color represents different states (also shown in the filter). We can infer from the visual that the office supplies sales for home office segment are very low for most states and an area to work on.</a:t>
            </a:r>
            <a:endParaRPr lang="en-US" b="1" dirty="0">
              <a:solidFill>
                <a:schemeClr val="accent6"/>
              </a:solidFill>
              <a:latin typeface="Lucida Console" panose="020B0609040504020204" pitchFamily="49" charset="0"/>
            </a:endParaRPr>
          </a:p>
        </p:txBody>
      </p:sp>
      <p:sp>
        <p:nvSpPr>
          <p:cNvPr id="4" name="Slide Number Placeholder 3"/>
          <p:cNvSpPr>
            <a:spLocks noGrp="1"/>
          </p:cNvSpPr>
          <p:nvPr>
            <p:ph type="sldNum" sz="quarter" idx="10"/>
          </p:nvPr>
        </p:nvSpPr>
        <p:spPr/>
        <p:txBody>
          <a:bodyPr/>
          <a:lstStyle/>
          <a:p>
            <a:fld id="{F93199CD-3E1B-4AE6-990F-76F925F5EA9F}" type="slidenum">
              <a:rPr lang="en-US" smtClean="0"/>
              <a:pPr/>
              <a:t>9</a:t>
            </a:fld>
            <a:endParaRPr lang="en-US"/>
          </a:p>
        </p:txBody>
      </p:sp>
    </p:spTree>
    <p:extLst>
      <p:ext uri="{BB962C8B-B14F-4D97-AF65-F5344CB8AC3E}">
        <p14:creationId xmlns:p14="http://schemas.microsoft.com/office/powerpoint/2010/main" val="1644618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7/21/2018</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7/21/2018</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7/21/2018</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7/21/2018</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7/21/2018</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pPr/>
              <a:t>7/21/2018</a:t>
            </a:fld>
            <a:endParaRPr/>
          </a:p>
        </p:txBody>
      </p:sp>
      <p:sp>
        <p:nvSpPr>
          <p:cNvPr id="9" name="Slide Number Placeholder 8"/>
          <p:cNvSpPr>
            <a:spLocks noGrp="1"/>
          </p:cNvSpPr>
          <p:nvPr>
            <p:ph type="sldNum" sz="quarter" idx="12"/>
          </p:nvPr>
        </p:nvSpPr>
        <p:spPr/>
        <p:txBody>
          <a:bodyPr/>
          <a:lstStyle/>
          <a:p>
            <a:fld id="{2A013F82-EE5E-44EE-A61D-E31C6657F26F}" type="slidenum">
              <a:rPr/>
              <a:p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pPr/>
              <a:t>7/21/2018</a:t>
            </a:fld>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pPr/>
              <a:t>7/21/2018</a:t>
            </a:fld>
            <a:endParaRPr/>
          </a:p>
        </p:txBody>
      </p:sp>
      <p:sp>
        <p:nvSpPr>
          <p:cNvPr id="4" name="Slide Number Placeholder 3"/>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7/21/2018</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7/21/2018</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Superstore</a:t>
            </a:r>
          </a:p>
        </p:txBody>
      </p:sp>
      <p:sp>
        <p:nvSpPr>
          <p:cNvPr id="3" name="Subtitle 2"/>
          <p:cNvSpPr>
            <a:spLocks noGrp="1"/>
          </p:cNvSpPr>
          <p:nvPr>
            <p:ph type="subTitle" idx="1"/>
          </p:nvPr>
        </p:nvSpPr>
        <p:spPr/>
        <p:txBody>
          <a:bodyPr/>
          <a:lstStyle/>
          <a:p>
            <a:r>
              <a:rPr lang="en-US" dirty="0"/>
              <a:t>Sales &amp; Profit Analysis</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417F9F-6633-44C9-A273-40DF048B6F35}"/>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CB3C7F0F-F588-4808-BAC6-CEADA874B9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8412" y="5715000"/>
            <a:ext cx="487362" cy="487363"/>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9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ED8D63-A6EE-46E9-901B-D32FE01CAF22}"/>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3" name="Recorded Sound">
            <a:hlinkClick r:id="" action="ppaction://media"/>
            <a:extLst>
              <a:ext uri="{FF2B5EF4-FFF2-40B4-BE49-F238E27FC236}">
                <a16:creationId xmlns:a16="http://schemas.microsoft.com/office/drawing/2014/main" id="{2E3D8500-9D02-4C63-95C5-6F81A60C7A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8412" y="5867400"/>
            <a:ext cx="487362" cy="487363"/>
          </a:xfrm>
          <a:prstGeom prst="rect">
            <a:avLst/>
          </a:prstGeo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228600"/>
            <a:ext cx="9829799" cy="1219200"/>
          </a:xfrm>
        </p:spPr>
        <p:txBody>
          <a:bodyPr/>
          <a:lstStyle/>
          <a:p>
            <a:r>
              <a:rPr lang="en-US" dirty="0"/>
              <a:t>Sales and Profit Analysis of Sample Superstore</a:t>
            </a:r>
          </a:p>
        </p:txBody>
      </p:sp>
      <p:sp>
        <p:nvSpPr>
          <p:cNvPr id="14" name="Content Placeholder 13"/>
          <p:cNvSpPr>
            <a:spLocks noGrp="1"/>
          </p:cNvSpPr>
          <p:nvPr>
            <p:ph idx="1"/>
          </p:nvPr>
        </p:nvSpPr>
        <p:spPr>
          <a:xfrm>
            <a:off x="1522413" y="2209800"/>
            <a:ext cx="9829799" cy="4114800"/>
          </a:xfrm>
        </p:spPr>
        <p:txBody>
          <a:bodyPr/>
          <a:lstStyle/>
          <a:p>
            <a:r>
              <a:rPr lang="en-US" dirty="0"/>
              <a:t>Following is the analysis of the Sample Superstore data.</a:t>
            </a:r>
          </a:p>
          <a:p>
            <a:r>
              <a:rPr lang="en-US" dirty="0"/>
              <a:t>It includes geographical and yearly distribution of Sales.</a:t>
            </a:r>
          </a:p>
          <a:p>
            <a:r>
              <a:rPr lang="en-US" dirty="0"/>
              <a:t>For in-depth analysis segment and categories have been used to identify performances.</a:t>
            </a:r>
          </a:p>
          <a:p>
            <a:r>
              <a:rPr lang="en-US" dirty="0"/>
              <a:t>The visualizations will help in isolating challenges related to regional sales and profit in a superstore company.</a:t>
            </a:r>
          </a:p>
        </p:txBody>
      </p:sp>
      <p:pic>
        <p:nvPicPr>
          <p:cNvPr id="2" name="Recorded Sound">
            <a:hlinkClick r:id="" action="ppaction://media"/>
            <a:extLst>
              <a:ext uri="{FF2B5EF4-FFF2-40B4-BE49-F238E27FC236}">
                <a16:creationId xmlns:a16="http://schemas.microsoft.com/office/drawing/2014/main" id="{E74C0984-4C46-4FBA-8610-2C005C8202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2612" y="5843099"/>
            <a:ext cx="487362" cy="487363"/>
          </a:xfrm>
          <a:prstGeom prst="rect">
            <a:avLst/>
          </a:prstGeom>
        </p:spPr>
      </p:pic>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49" fill="hold"/>
                                        <p:tgtEl>
                                          <p:spTgt spid="2"/>
                                        </p:tgtEl>
                                      </p:cBhvr>
                                    </p:cmd>
                                  </p:childTnLst>
                                </p:cTn>
                              </p:par>
                            </p:childTnLst>
                          </p:cTn>
                        </p:par>
                      </p:childTnLst>
                    </p:cTn>
                  </p:par>
                </p:childTnLst>
              </p:cTn>
              <p:nextCondLst>
                <p:cond evt="onClick" delay="0">
                  <p:tgtEl>
                    <p:spTgt spid="2"/>
                  </p:tgtEl>
                </p:cond>
              </p:nextCondLst>
            </p:seq>
            <p:audio>
              <p:cMediaNode vol="80000" mute="1">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Title and Content Layout with Chart</a:t>
            </a:r>
          </a:p>
        </p:txBody>
      </p:sp>
      <p:pic>
        <p:nvPicPr>
          <p:cNvPr id="3" name="Picture 2">
            <a:extLst>
              <a:ext uri="{FF2B5EF4-FFF2-40B4-BE49-F238E27FC236}">
                <a16:creationId xmlns:a16="http://schemas.microsoft.com/office/drawing/2014/main" id="{28454767-B088-4D34-9069-C1E02FD3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3341" y="449580"/>
            <a:ext cx="10509447" cy="6027420"/>
          </a:xfrm>
          <a:prstGeom prst="rect">
            <a:avLst/>
          </a:prstGeom>
        </p:spPr>
      </p:pic>
      <p:pic>
        <p:nvPicPr>
          <p:cNvPr id="5" name="Picture 4">
            <a:extLst>
              <a:ext uri="{FF2B5EF4-FFF2-40B4-BE49-F238E27FC236}">
                <a16:creationId xmlns:a16="http://schemas.microsoft.com/office/drawing/2014/main" id="{99E49713-93AE-4F13-B141-33FF98A458A4}"/>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6" name="Picture 5">
            <a:extLst>
              <a:ext uri="{FF2B5EF4-FFF2-40B4-BE49-F238E27FC236}">
                <a16:creationId xmlns:a16="http://schemas.microsoft.com/office/drawing/2014/main" id="{4BFB88FE-F015-4171-B798-952F991E34CD}"/>
              </a:ext>
            </a:extLst>
          </p:cNvPr>
          <p:cNvPicPr>
            <a:picLocks noChangeAspect="1"/>
          </p:cNvPicPr>
          <p:nvPr/>
        </p:nvPicPr>
        <p:blipFill>
          <a:blip r:embed="rId7"/>
          <a:stretch>
            <a:fillRect/>
          </a:stretch>
        </p:blipFill>
        <p:spPr>
          <a:xfrm>
            <a:off x="1065212" y="893"/>
            <a:ext cx="11123612" cy="6856214"/>
          </a:xfrm>
          <a:prstGeom prst="rect">
            <a:avLst/>
          </a:prstGeom>
        </p:spPr>
      </p:pic>
      <p:pic>
        <p:nvPicPr>
          <p:cNvPr id="8" name="Picture 7">
            <a:extLst>
              <a:ext uri="{FF2B5EF4-FFF2-40B4-BE49-F238E27FC236}">
                <a16:creationId xmlns:a16="http://schemas.microsoft.com/office/drawing/2014/main" id="{23FB7EA4-37B9-4072-931F-3599FB59E35D}"/>
              </a:ext>
            </a:extLst>
          </p:cNvPr>
          <p:cNvPicPr>
            <a:picLocks noChangeAspect="1"/>
          </p:cNvPicPr>
          <p:nvPr/>
        </p:nvPicPr>
        <p:blipFill>
          <a:blip r:embed="rId8"/>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306145C6-9314-43A2-A042-0F45702CCF2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056812" y="5791200"/>
            <a:ext cx="487362" cy="487363"/>
          </a:xfrm>
          <a:prstGeom prst="rect">
            <a:avLst/>
          </a:prstGeom>
        </p:spPr>
      </p:pic>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74" fill="hold"/>
                                        <p:tgtEl>
                                          <p:spTgt spid="2"/>
                                        </p:tgtEl>
                                      </p:cBhvr>
                                    </p:cmd>
                                  </p:childTnLst>
                                </p:cTn>
                              </p:par>
                            </p:childTnLst>
                          </p:cTn>
                        </p:par>
                      </p:childTnLst>
                    </p:cTn>
                  </p:par>
                </p:childTnLst>
              </p:cTn>
              <p:nextCondLst>
                <p:cond evt="onClick" delay="0">
                  <p:tgtEl>
                    <p:spTgt spid="2"/>
                  </p:tgtEl>
                </p:cond>
              </p:nextCondLst>
            </p:seq>
            <p:audio>
              <p:cMediaNode vol="80000" mute="1">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4F567B-3295-4C71-8DD6-547A804F4B82}"/>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12" name="Picture 11">
            <a:extLst>
              <a:ext uri="{FF2B5EF4-FFF2-40B4-BE49-F238E27FC236}">
                <a16:creationId xmlns:a16="http://schemas.microsoft.com/office/drawing/2014/main" id="{671AA3D4-68DF-4892-B162-6EDA3EE9A3C1}"/>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13" name="Picture 12">
            <a:extLst>
              <a:ext uri="{FF2B5EF4-FFF2-40B4-BE49-F238E27FC236}">
                <a16:creationId xmlns:a16="http://schemas.microsoft.com/office/drawing/2014/main" id="{340FC8E6-6E52-4D16-B513-57892E94F2B5}"/>
              </a:ext>
            </a:extLst>
          </p:cNvPr>
          <p:cNvPicPr>
            <a:picLocks noChangeAspect="1"/>
          </p:cNvPicPr>
          <p:nvPr/>
        </p:nvPicPr>
        <p:blipFill>
          <a:blip r:embed="rId7"/>
          <a:stretch>
            <a:fillRect/>
          </a:stretch>
        </p:blipFill>
        <p:spPr>
          <a:xfrm>
            <a:off x="1065212" y="893"/>
            <a:ext cx="11123612" cy="6856214"/>
          </a:xfrm>
          <a:prstGeom prst="rect">
            <a:avLst/>
          </a:prstGeom>
        </p:spPr>
      </p:pic>
      <p:pic>
        <p:nvPicPr>
          <p:cNvPr id="4" name="Recorded Sound">
            <a:hlinkClick r:id="" action="ppaction://media"/>
            <a:extLst>
              <a:ext uri="{FF2B5EF4-FFF2-40B4-BE49-F238E27FC236}">
                <a16:creationId xmlns:a16="http://schemas.microsoft.com/office/drawing/2014/main" id="{DECA6168-3E8D-4EA0-ABF3-AF378550B6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28412" y="5791200"/>
            <a:ext cx="487362" cy="487363"/>
          </a:xfrm>
          <a:prstGeom prst="rect">
            <a:avLst/>
          </a:prstGeom>
        </p:spPr>
      </p:pic>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76" fill="hold"/>
                                        <p:tgtEl>
                                          <p:spTgt spid="4"/>
                                        </p:tgtEl>
                                      </p:cBhvr>
                                    </p:cmd>
                                  </p:childTnLst>
                                </p:cTn>
                              </p:par>
                            </p:childTnLst>
                          </p:cTn>
                        </p:par>
                      </p:childTnLst>
                    </p:cTn>
                  </p:par>
                </p:childTnLst>
              </p:cTn>
              <p:nextCondLst>
                <p:cond evt="onClick" delay="0">
                  <p:tgtEl>
                    <p:spTgt spid="4"/>
                  </p:tgtEl>
                </p:cond>
              </p:nextCondLst>
            </p:seq>
            <p:audio>
              <p:cMediaNode vol="80000" mute="1">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A918A-5DCE-448C-940A-E15E01A17389}"/>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43375539-C971-4ACD-8856-8477FF6BBA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76012" y="5791200"/>
            <a:ext cx="487362" cy="487363"/>
          </a:xfrm>
          <a:prstGeom prst="rect">
            <a:avLst/>
          </a:prstGeom>
        </p:spPr>
      </p:pic>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3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6DC4FB-293B-4EF9-A08C-543B099960F6}"/>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7" name="Picture 6">
            <a:extLst>
              <a:ext uri="{FF2B5EF4-FFF2-40B4-BE49-F238E27FC236}">
                <a16:creationId xmlns:a16="http://schemas.microsoft.com/office/drawing/2014/main" id="{43808DAA-D4A8-4957-BCAB-F5654EACFD48}"/>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5B608312-D9A9-4D22-BF89-A75B1D479F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28412" y="6019800"/>
            <a:ext cx="487362" cy="48736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72A30D-06D9-43B2-AEFA-6D71A230FC3C}"/>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6" name="Picture 5">
            <a:extLst>
              <a:ext uri="{FF2B5EF4-FFF2-40B4-BE49-F238E27FC236}">
                <a16:creationId xmlns:a16="http://schemas.microsoft.com/office/drawing/2014/main" id="{6FCE7728-B037-4BD0-8C65-99E263F3540A}"/>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E681B310-F0DB-4239-BFF6-50F898517D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28412" y="5943600"/>
            <a:ext cx="487362" cy="487363"/>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4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5298E-B7DF-4DDD-BC48-17C64A61311A}"/>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6" name="Picture 5">
            <a:extLst>
              <a:ext uri="{FF2B5EF4-FFF2-40B4-BE49-F238E27FC236}">
                <a16:creationId xmlns:a16="http://schemas.microsoft.com/office/drawing/2014/main" id="{7E8A74A7-0886-4150-9F79-23A446BBEF34}"/>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7" name="Picture 6">
            <a:extLst>
              <a:ext uri="{FF2B5EF4-FFF2-40B4-BE49-F238E27FC236}">
                <a16:creationId xmlns:a16="http://schemas.microsoft.com/office/drawing/2014/main" id="{2715BBC9-1908-48A6-873D-08279F72CB91}"/>
              </a:ext>
            </a:extLst>
          </p:cNvPr>
          <p:cNvPicPr>
            <a:picLocks noChangeAspect="1"/>
          </p:cNvPicPr>
          <p:nvPr/>
        </p:nvPicPr>
        <p:blipFill>
          <a:blip r:embed="rId7"/>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87D319C8-DBD4-4730-B65C-12D8829CE5C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28412" y="6019800"/>
            <a:ext cx="487362" cy="487363"/>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EF632-BA9C-49B9-9DE8-69A4640028D8}"/>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3" name="Recorded Sound">
            <a:hlinkClick r:id="" action="ppaction://media"/>
            <a:extLst>
              <a:ext uri="{FF2B5EF4-FFF2-40B4-BE49-F238E27FC236}">
                <a16:creationId xmlns:a16="http://schemas.microsoft.com/office/drawing/2014/main" id="{B25DBEC2-F633-4F1E-AD63-362A430AEE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2212" y="5943600"/>
            <a:ext cx="487362" cy="487363"/>
          </a:xfrm>
          <a:prstGeom prst="rect">
            <a:avLst/>
          </a:prstGeom>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4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259</TotalTime>
  <Words>663</Words>
  <Application>Microsoft Office PowerPoint</Application>
  <PresentationFormat>Custom</PresentationFormat>
  <Paragraphs>29</Paragraphs>
  <Slides>11</Slides>
  <Notes>11</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Cambria</vt:lpstr>
      <vt:lpstr>Lucida Console</vt:lpstr>
      <vt:lpstr>Currency Symbols 16x9</vt:lpstr>
      <vt:lpstr>Superstore</vt:lpstr>
      <vt:lpstr>Sales and Profit Analysis of Sample Superstore</vt:lpstr>
      <vt:lpstr>Title and Content Layout with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Sandhya kumari</dc:creator>
  <cp:lastModifiedBy>Sandhya kumari</cp:lastModifiedBy>
  <cp:revision>23</cp:revision>
  <dcterms:created xsi:type="dcterms:W3CDTF">2018-07-22T00:09:19Z</dcterms:created>
  <dcterms:modified xsi:type="dcterms:W3CDTF">2018-07-22T05:07:09Z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